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69" r:id="rId2"/>
    <p:sldId id="536" r:id="rId3"/>
    <p:sldId id="555" r:id="rId4"/>
    <p:sldId id="574" r:id="rId5"/>
    <p:sldId id="556" r:id="rId6"/>
    <p:sldId id="557" r:id="rId7"/>
    <p:sldId id="566" r:id="rId8"/>
    <p:sldId id="559" r:id="rId9"/>
    <p:sldId id="560" r:id="rId10"/>
    <p:sldId id="561" r:id="rId11"/>
    <p:sldId id="568" r:id="rId12"/>
    <p:sldId id="563" r:id="rId13"/>
    <p:sldId id="578" r:id="rId14"/>
    <p:sldId id="562" r:id="rId15"/>
    <p:sldId id="564" r:id="rId16"/>
    <p:sldId id="565" r:id="rId17"/>
    <p:sldId id="569" r:id="rId18"/>
    <p:sldId id="575" r:id="rId19"/>
    <p:sldId id="570" r:id="rId20"/>
    <p:sldId id="571" r:id="rId21"/>
    <p:sldId id="572" r:id="rId22"/>
    <p:sldId id="573" r:id="rId23"/>
    <p:sldId id="576" r:id="rId24"/>
    <p:sldId id="290" r:id="rId25"/>
    <p:sldId id="291" r:id="rId26"/>
    <p:sldId id="292" r:id="rId27"/>
    <p:sldId id="294" r:id="rId28"/>
    <p:sldId id="272" r:id="rId29"/>
    <p:sldId id="539" r:id="rId30"/>
    <p:sldId id="577" r:id="rId31"/>
    <p:sldId id="5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4708C4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9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345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Fontasy Himali" panose="04020500000000000000" pitchFamily="82" charset="0"/>
              </a:defRPr>
            </a:lvl1pPr>
          </a:lstStyle>
          <a:p>
            <a:fld id="{2840B2E4-A264-431E-ABDE-38E3BCDA5876}" type="slidenum">
              <a:rPr lang="en-US" smtClean="0"/>
              <a:pPr/>
              <a:t>‹#›</a:t>
            </a:fld>
            <a:endParaRPr lang="en-US">
              <a:latin typeface="Fontasy Himali" panose="04020500000000000000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तेस्रो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1DA7BE-969D-4E3C-B5BF-3479630905BE}"/>
              </a:ext>
            </a:extLst>
          </p:cNvPr>
          <p:cNvSpPr txBox="1"/>
          <p:nvPr/>
        </p:nvSpPr>
        <p:spPr>
          <a:xfrm>
            <a:off x="914400" y="4917866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 २०७८ </a:t>
            </a:r>
            <a:b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</a:br>
            <a:r>
              <a:rPr lang="ne-NP" sz="3200" dirty="0">
                <a:solidFill>
                  <a:srgbClr val="002060"/>
                </a:solidFill>
                <a:latin typeface="Preeti"/>
                <a:cs typeface="Kalimati" pitchFamily="2"/>
              </a:rPr>
              <a:t>अवधारणा, परिभाषा, अन्तरवार्ता सञ्चालन र आचरण</a:t>
            </a:r>
            <a:endParaRPr lang="en-US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ADD5B7C-4EFF-4142-B6F0-E1C52B66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तालिम</a:t>
            </a:r>
            <a:b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२५, 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  ‍‍‍‍‍जिल्ला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3999"/>
            <a:ext cx="11963400" cy="5257801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सामान्यतया </a:t>
            </a:r>
            <a:r>
              <a:rPr lang="ne-NP" sz="2300" b="1" dirty="0">
                <a:solidFill>
                  <a:srgbClr val="0070C0"/>
                </a:solidFill>
                <a:cs typeface="Kalimati" pitchFamily="2"/>
              </a:rPr>
              <a:t>एउटै आम्दानी खर्चले घर व्यवहार चलाई एकै भान्सामा खानपिन गरी बसेका व्यक्ति वा व्यक्तिहरूको समूहलाई</a:t>
            </a:r>
            <a:r>
              <a:rPr lang="ne-NP" sz="23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भनिन्छ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एक व्यक्ति मात्र वा धेरै व्यक्तिहरू, नाता पर्ने वा नाता नपर्ने व्यक्तिहरू हुन सक्दछन्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र परिवारका सदस्य छुट्ट्याउन भान्सा, वासस्थान तथा आम्दानी–खर्चलाई मुख्य रुपमा हेर्ने गरिन्छ, उनीहरु कानुनी तवरले छुट्टिभिन्न भए–नभएको यसमा हेरिदैन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साधारणयता कृषिगणनाको सन्दर्भमा कृषक परिवार र कृषि–चलन एउटै हुन सक्दछ।</a:t>
            </a:r>
            <a:endParaRPr lang="en-US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अक्सर बसोबास नगर्ने व्यक्ति मुख्य कृषक हुन सक्दैनन्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DE5380F8-EF40-4A19-B5B1-4E40A19DFD5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D8D622C1-D512-43E8-9B9B-5323144A3A5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0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परिवार</a:t>
            </a:r>
          </a:p>
        </p:txBody>
      </p:sp>
    </p:spTree>
    <p:extLst>
      <p:ext uri="{BB962C8B-B14F-4D97-AF65-F5344CB8AC3E}">
        <p14:creationId xmlns:p14="http://schemas.microsoft.com/office/powerpoint/2010/main" val="1319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8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अक्सर बसोबास </a:t>
            </a:r>
            <a:r>
              <a:rPr lang="ne-NP" sz="3200" b="1" dirty="0">
                <a:solidFill>
                  <a:schemeClr val="dk1"/>
                </a:solidFill>
                <a:cs typeface="Kalimati" pitchFamily="2"/>
              </a:rPr>
              <a:t/>
            </a:r>
            <a:br>
              <a:rPr lang="ne-NP" sz="3200" b="1" dirty="0">
                <a:solidFill>
                  <a:schemeClr val="dk1"/>
                </a:solidFill>
                <a:cs typeface="Kalimati" pitchFamily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अक्सर बसोबास भन्नाले </a:t>
            </a: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व्यक्ति धेरैजसो वा प्राय बस्ने ठाउँ</a:t>
            </a: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लाई बुझ्नु 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कृषिगणनामा व्यक्तिहरूको गणना अक्सर (प्राय) बसोबास गर्ने ठाउँबाट गरिन्छ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परिवारका सदस्यहरूको रुपमा गणना गर्न उक्त व्यक्ति अक्सर त्यही परिवारमा बसोबास गरेकै हुनुपर्दछ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व्यक्तिको अक्सर बसोबास निजको आफ्नै स्थायी घर भएको ठाउँ वा अस्थायी रुपमा बसोबास गरेको ठाउँ पनि हुनसक्दछ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कुनै व्यक्ति दुई वा सोभन्दा बढी ठाउँमा बसोबास गर्ने गरेका रहेछन् भने निज सबैभन्दा वढी समय जहाँ बस्छन् त्यही ठाउँबाट गणना गर्नुपर्दछ । </a:t>
            </a:r>
            <a:endParaRPr lang="en-US" sz="26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A11115AB-3654-4275-AE42-1D1415DCCE9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1754"/>
            <a:ext cx="11887200" cy="562713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स्थायी बाली</a:t>
            </a:r>
          </a:p>
          <a:p>
            <a:pPr>
              <a:lnSpc>
                <a:spcPct val="150000"/>
              </a:lnSpc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एक पटक उत्पादन लिएपछि पुनः रोप्नु नपर्ने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धेरै वर्षसम्म उत्पादन दिइरहने आँप, कटहर, लिच्ची, सुन्तला, केरा जस्ता बाली स्थायी बाली अन्तर्गत पर्दछन् । </a:t>
            </a:r>
            <a:endParaRPr lang="en-US" sz="2400" dirty="0" smtClean="0">
              <a:solidFill>
                <a:schemeClr val="dk1"/>
              </a:solidFill>
              <a:cs typeface="Kalimati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अस्थायी बाली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अस्थायी बाली भन्नाले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पर्दछन्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 अन्तर्गत नै पर्दछन्, जस्तै: उखु । </a:t>
            </a:r>
            <a:endParaRPr lang="en-US" sz="2400" dirty="0" smtClean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</a:pPr>
            <a:endParaRPr lang="ne-NP" sz="2000" b="1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8709" y="685800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स्थायी बाली र व्यक्ति दिन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34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1353800" cy="57149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600" b="1" dirty="0">
                <a:cs typeface="Kalimati" pitchFamily="2"/>
              </a:rPr>
              <a:t>अस्थायी </a:t>
            </a:r>
            <a:r>
              <a:rPr lang="ne-NP" sz="2600" b="1" dirty="0" smtClean="0">
                <a:cs typeface="Kalimati" pitchFamily="2"/>
              </a:rPr>
              <a:t>बाली</a:t>
            </a:r>
            <a:r>
              <a:rPr lang="en-US" sz="2600" b="1" dirty="0" smtClean="0">
                <a:cs typeface="Kalimati" pitchFamily="2"/>
              </a:rPr>
              <a:t>…</a:t>
            </a:r>
            <a:r>
              <a:rPr lang="ne-NP" sz="2600" b="1" dirty="0" smtClean="0">
                <a:cs typeface="Kalimati" pitchFamily="2"/>
              </a:rPr>
              <a:t> </a:t>
            </a:r>
            <a:endParaRPr lang="en-US" sz="2600" b="1" dirty="0" smtClean="0">
              <a:cs typeface="Kalimati" pitchFamily="2"/>
            </a:endParaRPr>
          </a:p>
          <a:p>
            <a:pPr>
              <a:lnSpc>
                <a:spcPct val="150000"/>
              </a:lnSpc>
            </a:pPr>
            <a:r>
              <a:rPr lang="ne-NP" sz="2600" dirty="0" smtClean="0">
                <a:cs typeface="Kalimati" pitchFamily="2"/>
              </a:rPr>
              <a:t>एक </a:t>
            </a:r>
            <a:r>
              <a:rPr lang="ne-NP" sz="2600" dirty="0">
                <a:cs typeface="Kalimati" pitchFamily="2"/>
              </a:rPr>
              <a:t>वर्षपछि अर्को बाली लगाइने र खनजोत गर्दा बोट डाँठसमेत नष्ट हुने बालीहरू पनि अस्थायी बाली अन्तर्गत पर्दछन् । </a:t>
            </a:r>
          </a:p>
          <a:p>
            <a:pPr>
              <a:lnSpc>
                <a:spcPct val="150000"/>
              </a:lnSpc>
            </a:pPr>
            <a:r>
              <a:rPr lang="ne-NP" sz="2600" dirty="0">
                <a:cs typeface="Kalimati" pitchFamily="2"/>
              </a:rPr>
              <a:t>अस्थायी बालीका उदाहरणः खाद्यान्न बाली, कोसे÷दाल बाली, कन्दमूल बाली, तेल बाली, नगदे बाली, मसला बाली, तरकारी बाली, र भुइँघाँस बाली </a:t>
            </a:r>
            <a:r>
              <a:rPr lang="ne-NP" sz="2600" dirty="0" smtClean="0">
                <a:cs typeface="Kalimati" pitchFamily="2"/>
              </a:rPr>
              <a:t>।</a:t>
            </a:r>
            <a:endParaRPr lang="en-US" dirty="0" smtClean="0">
              <a:cs typeface="Kalimati" pitchFamily="2"/>
            </a:endParaRPr>
          </a:p>
          <a:p>
            <a:pPr marL="0" indent="0">
              <a:buNone/>
            </a:pPr>
            <a:r>
              <a:rPr lang="ne-NP" sz="2600" b="1" dirty="0" smtClean="0">
                <a:cs typeface="Kalimati" pitchFamily="2"/>
              </a:rPr>
              <a:t>व्यक्ति </a:t>
            </a:r>
            <a:r>
              <a:rPr lang="ne-NP" sz="2600" b="1" dirty="0">
                <a:cs typeface="Kalimati" pitchFamily="2"/>
              </a:rPr>
              <a:t>दिन </a:t>
            </a:r>
          </a:p>
          <a:p>
            <a:pPr>
              <a:lnSpc>
                <a:spcPct val="150000"/>
              </a:lnSpc>
            </a:pPr>
            <a:r>
              <a:rPr lang="ne-NP" sz="2600" dirty="0">
                <a:cs typeface="Kalimati" pitchFamily="2"/>
              </a:rPr>
              <a:t>कृषि क्षेत्रमा काम गर्ने अस्थायी कृषि कामदारको गणना व्यक्ति दिनमा गरिन्छ ।</a:t>
            </a:r>
          </a:p>
          <a:p>
            <a:pPr>
              <a:lnSpc>
                <a:spcPct val="150000"/>
              </a:lnSpc>
            </a:pP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एक जना व्यक्तिले एकदिनमा गरेको काम</a:t>
            </a:r>
            <a:r>
              <a:rPr lang="ne-NP" sz="2600" dirty="0">
                <a:cs typeface="Kalimati" pitchFamily="2"/>
              </a:rPr>
              <a:t>लाई एक व्यक्ति दिन भनिन्छ । </a:t>
            </a:r>
          </a:p>
          <a:p>
            <a:pPr>
              <a:lnSpc>
                <a:spcPct val="150000"/>
              </a:lnSpc>
            </a:pPr>
            <a:r>
              <a:rPr lang="ne-NP" sz="2600" dirty="0">
                <a:cs typeface="Kalimati" pitchFamily="2"/>
              </a:rPr>
              <a:t>यदि १ जना अस्थायी कामदारले ३ दिन काम गरेमा १*३ वा ३ व्यक्तिदिन हुन्छ । </a:t>
            </a:r>
          </a:p>
          <a:p>
            <a:pPr>
              <a:lnSpc>
                <a:spcPct val="150000"/>
              </a:lnSpc>
            </a:pPr>
            <a:r>
              <a:rPr lang="ne-NP" sz="2600" dirty="0">
                <a:cs typeface="Kalimati" pitchFamily="2"/>
              </a:rPr>
              <a:t>यसरी नै २ जनाले ४ दिन काम गरेमा २*४ वा ८ व्यक्तिदिन, १० जनाले ५ दिन काम गरेमा १०*५ वा ५० व्यक्तिदिन हुन्छ 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5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7348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क्षेत्रफल नापको एकाइ रोपनी वा विघामा लिइन्छ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रोपनी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पहाडी र हिमाली जिल्लाहरूमा प्रयोग गरिने क्षेत्रफल नापको एकाइ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विघाः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तराइ तथा भित्री मधेशका जिल्लाहरूमा प्रयोग गरिने क्षेत्रफल नापको एकाइ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रोपनी, आना, पैसा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विघा, कठ्ठा, धुर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क्षेत्रफल नापको एकाइ 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08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11811000" cy="2286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गणना क्षेत्र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भन्नाले बढीमा</a:t>
            </a:r>
            <a:r>
              <a:rPr lang="en-US" sz="2400" b="1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Fontasy Himali" pitchFamily="82" charset="0"/>
                <a:cs typeface="Kalimati" pitchFamily="2"/>
              </a:rPr>
              <a:t>330</a:t>
            </a:r>
            <a:r>
              <a:rPr lang="ne-NP" sz="2400" b="1" dirty="0">
                <a:solidFill>
                  <a:srgbClr val="0070C0"/>
                </a:solidFill>
                <a:latin typeface="Fontasy Himali" pitchFamily="82" charset="0"/>
                <a:cs typeface="Kalimati" pitchFamily="2"/>
              </a:rPr>
              <a:t> कृषक परिवार रहेको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भौगोलिक एकाइ वा क्षेत्र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हो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कार्यलाई व्यवस्थित एवं गुणस्तरीय बनाउन हरेक गणकलाई आ-आफ्नो गणना क्षेत्रमा काम गर्ने गरी नक्सा सहितको गणना क्षेत्र तोकिएको हुन्छ ।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BE45523C-5C1A-4DCE-AB5E-DD00A658ADC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EA71EF32-10FB-46CB-B818-53DFF0B1697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 क्षेत्र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4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20396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सन्दर्भ–वर्ष र सन्दर्भ–दिन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गरी दुई किसिमका सन्दर्भ समय (अवधी) लिइन्छ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को लागि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सन्दर्भ–वर्ष भन्नाले पौष १७, २०७७ देखि पौष १६, २०७८ सम्म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को १२ महिनाको अवधिलाई मानिएको छ।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सन्दर्भ–दिन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भन्नाले गणना भएको दिनलाई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धेरैजसो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मानिएकोछ ।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सन्दर्भ अवधिका लागि गणना पुस्तिकाको पृष्ठ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१०६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देखि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१०९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हेर्नुपर्दछ 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सन्दर्भ समय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14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सञ्चालन</a:t>
            </a:r>
          </a:p>
        </p:txBody>
      </p:sp>
    </p:spTree>
    <p:extLst>
      <p:ext uri="{BB962C8B-B14F-4D97-AF65-F5344CB8AC3E}">
        <p14:creationId xmlns:p14="http://schemas.microsoft.com/office/powerpoint/2010/main" val="4060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3423"/>
            <a:ext cx="11887200" cy="43787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सफलतापूर्वक अन्तरवार्ता लिन सक्नु एउटा कला हो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गुणस्तरीय तथ्याङ्क संकलनमा अन्तरवार्ता शैलीको अहं भूमिका रहन्छ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 लिंदा ध्यानदिनुपर्ने कुराहरु यसप्रकार छन्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सफा र सादा कपडा लगाउनु पर्दछ, आफू नम्र रहने र उत्तरदातासँग सरल व्यवहार गर्ने हुनुपर्छ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दिएका विवरणहरू शङ्कास्पद लागेमा पनि सोको तत्कालै प्रतिवाद नगरी कुशलता पूर्वक प्रश्न पुनः दोहोर्‍याएर सोध्ने गर्नुपर्छ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2623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223"/>
            <a:ext cx="11887200" cy="42263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सही तथ्याङ्क सङ्कलनका लागि गणकले कहिलेकहीँ असम्बन्धित विषयमा पनि छलफल गर्नुपर्ने हुन सक्दछ । तर यसो गर्दा गणकले आफू कृषिगणनाको सिलसिलामा तथ्याङ्क सङ्कलन गर्न खटिएको हो भन्ने कुरालाई सँधै हेक्का राख्नुपर्दछ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प्रश्नहरू सोध्दा प्रश्नावलीमा जुन क्रममा लेखिएको छ त्यही क्रममा सोध्नुपर्दछ।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 जुन शब्दमा लेखिएका छन् तिनै शब्दमा सोध्नुपर्दछ ।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यदि उत्तरदाताले प्रश्न नबुझेमा थप प्रश्नहरू सोधेर वा भाव स्पष्ट हुने गरी प्रश्न बुझाउनु पर्दछ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484F3B8D-03FC-4480-B806-EFA3D1BAF126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कुराहरु</a:t>
            </a:r>
            <a:r>
              <a:rPr lang="en-US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…</a:t>
            </a: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3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93709"/>
            <a:ext cx="41147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आचरण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638800" y="2217509"/>
            <a:ext cx="3048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BBE8A07-DED0-4243-89EA-73153DBD6A48}"/>
              </a:ext>
            </a:extLst>
          </p:cNvPr>
          <p:cNvGrpSpPr/>
          <p:nvPr/>
        </p:nvGrpSpPr>
        <p:grpSpPr>
          <a:xfrm>
            <a:off x="9215658" y="1353911"/>
            <a:ext cx="2519142" cy="5275489"/>
            <a:chOff x="10527347" y="1125311"/>
            <a:chExt cx="1447165" cy="398008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963400" cy="44196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उत्तरदातासँग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उत्तर निर्देशित प्रश्नहरू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(Leading Questions)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सोध्नुहुदैन । उदाहरणको लागि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“यस कृषि चलनको स्थिति एक-चलन हो, होइन र ?”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जस्ता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पनि प्रश्नको उत्तर आफूलाई थाहा छ भन्ने पूर्वाग्रह राखेर प्रश्नावली भर्नु हुँदैन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सबै प्रश्नहरू सामान्य एवं तटस्थ भावले सोध्नुपर्छ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दिएको उत्तरलाई ध्यानपूर्वक सुन्नुपर्छ किनभने उत्तरदाताले एकै पटकमा धेरै प्रश्नहरूको उत्तर पनि दिएका हुन सक्दछन्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079B185D-F7CD-4EA3-B734-A9906F2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D4A62A92-0DBF-45EB-87FC-83019ACBE3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कुराहरु</a:t>
            </a:r>
            <a:r>
              <a:rPr lang="en-US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…</a:t>
            </a: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12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5" y="1600200"/>
            <a:ext cx="12115800" cy="4572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विशेष कारणवश कुनै प्रश्नको संक्षिप्त उत्तर दिन उत्तरदाता असमर्थ हुन सक्दछन् । यस्तो अवस्थामा उत्तर पाउन कुरा खोतल्नु आवश्यक हुन्छ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उत्तरदातालाई उनीहरूसँग सोधिएका विवरणहरु गोप्य रहने र विवरणहरु एकमुष्ट गरेर व्यक्तिगत÷पारिवारिक पहिचान नखुलाई तयार गरीने छन् भनेर राम्रोसँग बुझाउनु पर्दछ ।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अन्तरवार्ताको क्रममा उत्तरदाताले गणकसँग कृषिगणनाबारे वा यो गणनामा आफ्नो परिवार कसरी छानियो वा यो गणनाले मेरो परिवारलाई के फाइदा होला जस्ता प्रश्नहरु सोध्न सक्दछन् । यस्ता प्रश्नको उत्तर सिधासिधा र सरल भाषामा दिनु पर्दछ – कृषि तथ्याङ्कको महत्वलाई प्रष्ट पार्नुपर्छ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6C4AC738-677B-4BC9-AF06-2A40ED66C20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कुराहरु</a:t>
            </a:r>
            <a:r>
              <a:rPr lang="en-US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…</a:t>
            </a: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46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1"/>
            <a:ext cx="11975805" cy="2971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प्रश्नावलीमा सम्पूर्ण उत्तरहरू अन्तरवार्ताकै क्रममा भर्नुपर्छ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प्रश्न पछि भर्नका लागि छोड्दा पछि बिर्सन सकिन्छ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अन्त्यमा उत्तरदातालार्इ धन्यवाद दिन भुल्नु हुदैन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D685586C-F2CE-47C5-AB62-0A472E8EDF5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लिंदा ध्यान दिनुपर्ने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कुराहरु</a:t>
            </a:r>
            <a:r>
              <a:rPr lang="en-US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…</a:t>
            </a: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1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कर्मचारीले पालना गर्नुपर्ने आचरण</a:t>
            </a:r>
          </a:p>
        </p:txBody>
      </p:sp>
    </p:spTree>
    <p:extLst>
      <p:ext uri="{BB962C8B-B14F-4D97-AF65-F5344CB8AC3E}">
        <p14:creationId xmlns:p14="http://schemas.microsoft.com/office/powerpoint/2010/main" val="22864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98" y="1768273"/>
            <a:ext cx="1204366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गलत तथ्याङ्क वा विवरण लिन कसैलाई प्रेरित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उत्तरदाताको व्यक्तिगत विवरण अरु कसैलाई देखाउन वा भरिएका प्रश्नावलीको प्रतिलिपि बनाई कसैलाई उपलब्ध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तथ्याङ्क सङ्कलन, प्रशोधन, विश्लेषण, भण्डारण र प्रकाशन प्रक्रियालाई दुरुपयोग गर्न</a:t>
            </a:r>
            <a:r>
              <a:rPr lang="en-US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गणना कार्यालयको रकम मास्न </a:t>
            </a:r>
            <a:r>
              <a:rPr lang="ne-NP" sz="2400" dirty="0">
                <a:latin typeface="Preeti" pitchFamily="2" charset="0"/>
                <a:cs typeface="Kalimati" pitchFamily="2"/>
              </a:rPr>
              <a:t>तथा हिनामिना गर्न</a:t>
            </a:r>
            <a:r>
              <a:rPr lang="hi-IN" sz="2400" dirty="0">
                <a:latin typeface="Preeti" pitchFamily="2" charset="0"/>
                <a:cs typeface="Kalimati" pitchFamily="2"/>
              </a:rPr>
              <a:t>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कृषिग</a:t>
            </a:r>
            <a:r>
              <a:rPr lang="hi-IN" sz="2400" dirty="0">
                <a:latin typeface="Preeti" pitchFamily="2" charset="0"/>
                <a:cs typeface="Kalimati" pitchFamily="2"/>
              </a:rPr>
              <a:t>णना कार्यालयले उपलब्ध गराएको परिचयपत्र अनिवार्य लगाउनु 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,</a:t>
            </a:r>
            <a:r>
              <a:rPr lang="hi-IN" sz="2400" dirty="0">
                <a:latin typeface="Preeti" pitchFamily="2" charset="0"/>
                <a:cs typeface="Kalimati" pitchFamily="2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 र आम व्यक्तिसँग सम्मानजनक व्यवहार गर्नु 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 ।</a:t>
            </a:r>
            <a:endParaRPr lang="hi-IN" sz="2400" dirty="0">
              <a:latin typeface="Preeti" pitchFamily="2" charset="0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1217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 smtClean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 smtClean="0">
                <a:solidFill>
                  <a:srgbClr val="002060"/>
                </a:solidFill>
                <a:cs typeface="Kalimati" pitchFamily="2"/>
              </a:rPr>
              <a:t>गणनामा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81522" y="6497466"/>
            <a:ext cx="595238" cy="321346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60" y="2033660"/>
            <a:ext cx="97320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सौहार्दपूर्ण र शिष्टतापूर्वक बोल्ने जस्ता अनुशासन पालना गर्नुपर्ने</a:t>
            </a:r>
            <a:r>
              <a:rPr lang="ne-NP" sz="2400" dirty="0">
                <a:cs typeface="Kalimati" pitchFamily="2"/>
              </a:rPr>
              <a:t>,</a:t>
            </a:r>
            <a:r>
              <a:rPr lang="hi-IN" sz="2400" dirty="0">
                <a:cs typeface="Kalimati" pitchFamily="2"/>
              </a:rPr>
              <a:t> </a:t>
            </a:r>
            <a:endParaRPr lang="ne-NP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कुनै एक स्थानमा उत्तरदातालाई बोलाई वा जम्मा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गरी तथ्याङ्क सङ्कलन कार्य गर्न वा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गराउन नहुने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आफ्नो जिम्मेवारी अन्तर्गतको कार्य सम्पन्न गर्न नसक्ने भए सोको </a:t>
            </a:r>
            <a:r>
              <a:rPr lang="hi-IN" sz="2400">
                <a:cs typeface="Kalimati" pitchFamily="2"/>
              </a:rPr>
              <a:t>जानकारी </a:t>
            </a:r>
            <a:r>
              <a:rPr lang="ne-NP" sz="2400">
                <a:cs typeface="Kalimati" pitchFamily="2"/>
              </a:rPr>
              <a:t>समयमै </a:t>
            </a:r>
            <a:r>
              <a:rPr lang="hi-IN" sz="2400">
                <a:cs typeface="Kalimati" pitchFamily="2"/>
              </a:rPr>
              <a:t>गराउनुपर्ने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>
                <a:cs typeface="Kalimati" pitchFamily="2"/>
              </a:rPr>
              <a:t>अन</a:t>
            </a:r>
            <a:r>
              <a:rPr lang="ne-NP" sz="2400">
                <a:cs typeface="Kalimati" pitchFamily="2"/>
              </a:rPr>
              <a:t>धि</a:t>
            </a:r>
            <a:r>
              <a:rPr lang="hi-IN" sz="2400">
                <a:cs typeface="Kalimati" pitchFamily="2"/>
              </a:rPr>
              <a:t>कृत </a:t>
            </a:r>
            <a:r>
              <a:rPr lang="hi-IN" sz="2400" dirty="0">
                <a:cs typeface="Kalimati" pitchFamily="2"/>
              </a:rPr>
              <a:t>व्यक्तिलाई काम जिम्मा लगाउन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9986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 smtClean="0">
                <a:solidFill>
                  <a:srgbClr val="002060"/>
                </a:solidFill>
                <a:cs typeface="Kalimati" pitchFamily="2"/>
              </a:rPr>
              <a:t>आचरण</a:t>
            </a:r>
            <a:r>
              <a:rPr lang="en-US" sz="2800" b="1" dirty="0" smtClean="0">
                <a:solidFill>
                  <a:srgbClr val="002060"/>
                </a:solidFill>
                <a:cs typeface="Kalimati" pitchFamily="2"/>
              </a:rPr>
              <a:t>…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2486269"/>
            <a:ext cx="2366856" cy="1370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536326" y="6496494"/>
            <a:ext cx="630274" cy="367222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21" y="1694191"/>
            <a:ext cx="10173686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राष्ट्रिय </a:t>
            </a:r>
            <a:r>
              <a:rPr lang="ne-NP" sz="2400" dirty="0">
                <a:cs typeface="Kalimati" pitchFamily="2"/>
              </a:rPr>
              <a:t>कृषि</a:t>
            </a:r>
            <a:r>
              <a:rPr lang="hi-IN" sz="2400" dirty="0">
                <a:cs typeface="Kalimati" pitchFamily="2"/>
              </a:rPr>
              <a:t>गणनाको प्रचारप्रसार तथा पैरवी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बाहेक गलत मनसाय राखी उत्तरदातालाई प्रभाव प</a:t>
            </a:r>
            <a:r>
              <a:rPr lang="ne-NP" sz="2400" dirty="0">
                <a:cs typeface="Kalimati" pitchFamily="2"/>
              </a:rPr>
              <a:t>ा</a:t>
            </a:r>
            <a:r>
              <a:rPr lang="hi-IN" sz="2400" dirty="0">
                <a:cs typeface="Kalimati" pitchFamily="2"/>
              </a:rPr>
              <a:t>र्ने किसिमले सञ्चारका माध्यम,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सभा, सम्मेलन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जस्ता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कुनै पनि माध्यमबाट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प्रचार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प्रसार गर्न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राष्ट्रिय 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गणना कार्यमा खटिएको अवधिभर अन्यत्र कुनै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जिम्मेवारी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लिई कार्य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कार्यालयको सरकारी कागजात, प्रश्नावली, पुस्तिका जस्ता कागजात च्यात्न वा नष्ट 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  <a:endParaRPr lang="hi-IN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आफ्नो जिम्मेवारीको काममा हेलचे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क्राइ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गर्न नहुने 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74" y="1638898"/>
            <a:ext cx="1775163" cy="15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26" y="3259306"/>
            <a:ext cx="1551313" cy="14692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94160" y="6510507"/>
            <a:ext cx="492760" cy="302408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32B1A5-5DC6-40F6-BC32-E1F97DB9C16F}"/>
              </a:ext>
            </a:extLst>
          </p:cNvPr>
          <p:cNvSpPr/>
          <p:nvPr/>
        </p:nvSpPr>
        <p:spPr>
          <a:xfrm>
            <a:off x="0" y="8382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 smtClean="0">
                <a:solidFill>
                  <a:srgbClr val="002060"/>
                </a:solidFill>
                <a:cs typeface="Kalimati" pitchFamily="2"/>
              </a:rPr>
              <a:t>आचरण</a:t>
            </a:r>
            <a:r>
              <a:rPr lang="en-US" sz="2800" b="1" dirty="0" smtClean="0">
                <a:solidFill>
                  <a:srgbClr val="002060"/>
                </a:solidFill>
                <a:cs typeface="Kalimati" pitchFamily="2"/>
              </a:rPr>
              <a:t>…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0D5561-7464-4701-8FB7-930D4CCE9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33" y="4992214"/>
            <a:ext cx="144818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1162703"/>
            <a:ext cx="12192000" cy="8257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गणनामा संलग्न सबै व्यक्तिहरुले पालना गर्नुपर्ने यौन आचरण तथा प्रतिबन्ध</a:t>
            </a:r>
            <a:endParaRPr lang="ko-KR" altLang="en-US" sz="2800" b="1" dirty="0">
              <a:solidFill>
                <a:srgbClr val="002060"/>
              </a:solidFill>
              <a:latin typeface="Ganesh" pitchFamily="2" charset="0"/>
              <a:cs typeface="Kalimat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74" y="2334002"/>
            <a:ext cx="11674549" cy="24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यौन शोषण र दुव्</a:t>
            </a:r>
            <a:r>
              <a:rPr lang="ne-NP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यव</a:t>
            </a: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हार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अस्वीकार्य साथै दण्डनीय भएकाले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गणना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खटिने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गणक, सुपरिवेक्षक,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कृषिगणना अधिकृत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,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सहायक कृषिगणना अधिकृत,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अनुगमनकर्ता वा यस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संलग्न सबै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व्यक्ति (उत्तरदाता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वा पर्यवेक्षक) का लागि यस्तो व्यवहार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प्रतिबन्धित छ ।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itchFamily="2"/>
            </a:endParaRPr>
          </a:p>
          <a:p>
            <a:pPr marL="342900" marR="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सबै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लिङ्ग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, जातजाति, वर्ग र समुदायप्रति </a:t>
            </a:r>
            <a:r>
              <a:rPr lang="hi-IN" sz="2400" b="1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सम्मान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 र मर्यादापूर्वक व्यवहार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गर्नुपर्दछ।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643360" y="6461760"/>
            <a:ext cx="523240" cy="381635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28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 चलन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स्थायी बाली र अस्थायी बाली कसरी छुट्याउने?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मुख्य कृषक हुनका लागि के के शर्त पुरा गरेको हुनुपर्दछ?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अक्सर बसोबास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सन्दर्भ अवधि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अन्तरवार्ता सञ्चालन गर्दा ध्यान दिनुपर्ने कुराहरू के के हुन्?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कृषिगणनामा खटिने कर्मचारीले पालना गर्नुपर्ने आचरणहरू के के हुन्?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प्रश्न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2946716"/>
            <a:ext cx="12192000" cy="939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44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अवधारणा तथा परिभाषा</a:t>
            </a:r>
          </a:p>
        </p:txBody>
      </p:sp>
    </p:spTree>
    <p:extLst>
      <p:ext uri="{BB962C8B-B14F-4D97-AF65-F5344CB8AC3E}">
        <p14:creationId xmlns:p14="http://schemas.microsoft.com/office/powerpoint/2010/main" val="10015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200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आचरण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39232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8000" dirty="0">
                <a:solidFill>
                  <a:srgbClr val="7030A0"/>
                </a:solidFill>
                <a:cs typeface="Kalimati" pitchFamily="2"/>
              </a:rPr>
              <a:t>धन्यवाद !</a:t>
            </a:r>
            <a:r>
              <a:rPr lang="ne-NP" sz="80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80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८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१९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11887200" cy="472439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कृषि कार्य भन्नाले निम्नलिखित कार्यहरूलाई बुझाउँदछः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अन्न, दलहन, तेलहन, तरकारी, फलफूल, नगदेबाली र अन्य कृषि बाली उत्पादन;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गाई÷भैँसी, भेडा÷बाख्रा, सुँगुर÷बङ्गुर आदि पशुपालन;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अर्थोपार्जन वा मासु, अण्डा उत्पादनको दृष्टिले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गर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ि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पन्छीपालन, तथा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कृषि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वन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लगाउने, माछापालन, मौरीपालन, च्याउखेती, पुष्पखेती, नर्सरीखेती, रेशमपालन जस्ता अन्यखेती सम्बन्धी कृषि कार्यहरू गरेको ।</a:t>
            </a: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6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11811000" cy="460216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एउटै व्यक्ति वा परिवार वा निकायले रेखदेख (व्यवस्थापन) गरेको कृषि उत्पादनको एक आर्थिक एकाइलाई कृषि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-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चलन भनिन्छ । </a:t>
            </a:r>
            <a:endParaRPr lang="en-US" sz="2400" b="1" dirty="0">
              <a:solidFill>
                <a:srgbClr val="0070C0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कृषिचलनभित्र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आफ्नो हकको वा अर्काको हकको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 पनि जुनसुकै शर्तमा लिई आंशिक वा पूर्ण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उद्देश्यले पालिएका पशुपन्छीहरू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वा जुनसुकै आकारको भए पनि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कृषिका लागि उपयोग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गरिएको सम्पूर्ण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जग्गा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पर्दछ।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सजिलो अर्थमा भन्नुपर्दा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एक व्यक्तिको जिम्मा र रेखदेखमा रहेको सम्पूर्ण कृषिकार्य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लाई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कृषिचलन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</a:t>
            </a:r>
            <a:endParaRPr lang="ne-NP" sz="2400" dirty="0">
              <a:solidFill>
                <a:schemeClr val="dk1"/>
              </a:solidFill>
            </a:endParaRPr>
          </a:p>
          <a:p>
            <a:pPr algn="just"/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6357841-0004-4A13-AD87-C7CB1BA5BAE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1063BDFE-A874-4186-86D6-F3895E40A802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65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494600"/>
            <a:ext cx="12192000" cy="5287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पशुपन्छीको सङ्ख्या निम्नानुसार भएमा मात्र कृषि–चलन मानिएको 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हिमाल र पहाडका जिल्लामा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४ आना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(०.०१२७२ हेक्टर) र </a:t>
            </a:r>
            <a:r>
              <a:rPr lang="ne-NP" sz="2400" dirty="0">
                <a:cs typeface="Kalimati" pitchFamily="2"/>
              </a:rPr>
              <a:t>तराइका जिल्लामा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८ धुर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(०.०१३५५ हेक्टर) क्षेत्रफलमा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बाली लागेको जग्गा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जुनसुकै उमेरका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१ वटा गाई वा भैँसी पालेको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५ वटा भेडा–बाख्रा वा सुँगुर–बङ्गुर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जस्ता पाल्तु चौपाया 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पालेको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चल्ला र माउ गरी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२० वटासम्म पन्छी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(कुखुरा, हाँस) पालेको भएमा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8EDACAAE-1182-4CA8-8949-D7D6D7E5C4E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सिमा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20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875600"/>
            <a:ext cx="12039600" cy="3839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 सरकार, अर्धसरकारी संस्था, स्कुल, कलेज, सहकारी संस्था, व्यवसायिक समूह घरना र तोकिएको मापदण्ड पुरा गरी कृषकपरिवारले संस्थागत हैसियतले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कुनै कृषि कार्यको चलन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गरेको रहेछ भने त्यस्तो चलन संस्थागत रूपमा पर्ने भएकोले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यसको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पनि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संस्थागत कृषि चलन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को रुपमा गणना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गर्नुपर्दछ। 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पहिला नै सूचीकरण भएका यस्ता चलनहरुको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सुपरिवेक्षक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मार्फत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विवरण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संकलन गरिन्छ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C0F8C8A3-2780-49FC-AEF3-A2267CF1557C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सिमा</a:t>
            </a:r>
            <a:r>
              <a:rPr lang="en-US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…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2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4008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प्रयोग गरिएको कित्ता र साधारण बोलीचालीको भाषामा (वा नापीमा) प्रयोग गरिएको कित्ता एकै नहुन पनि सक्दछन् वा फरक हुन पनि सक्दछन्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वरिपरि अरूको साँध भएर बीचमा रहेको जमिनको भागलाई कित्ता भनिन्छ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कित्ता साधारणतया खोला, नदी, जंगल, राजमार्ग जस्ता प्राकृतिक वा मानव निर्मित साधनले छुटयाएको हुन्छ ।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5317153" cy="42671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Slide Number Placeholder 19">
            <a:extLst>
              <a:ext uri="{FF2B5EF4-FFF2-40B4-BE49-F238E27FC236}">
                <a16:creationId xmlns="" xmlns:a16="http://schemas.microsoft.com/office/drawing/2014/main" id="{91DAE10C-F72C-44DE-A9EC-2511AD517EA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75B1F8AB-E35F-48DD-9B0F-DEAADF2FD5B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कित्ता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2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 noGrp="1"/>
          </p:cNvSpPr>
          <p:nvPr>
            <p:ph idx="1"/>
          </p:nvPr>
        </p:nvSpPr>
        <p:spPr>
          <a:xfrm>
            <a:off x="228600" y="1777409"/>
            <a:ext cx="11811000" cy="3937591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चलनको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सम्पूर्ण चाँजोपाँजो मिलाउने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उपलब्ध हुन सक्ने साधन र स्रोतको कसरी उपयोग  गर्नुपर्छ भन्ने कुरा निर्णय गर्ने, कृषि उत्पादनको वितरणसम्बन्धी निर्णय लिने र प्राविधिक तथा  आर्थिक जिम्मेवारी समेत वहन गर्ने व्यक्तिलाई मुख्य कृषक 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मुख्य कृषकले आफ्नो वा आफ्नो परिवारको हकको अथवा अरूको जुनसुकै शर्तमा लिएको   जग्गाको आफैले वा प्रतिनिधिमार्फत दैनिक कामको रेखदेख गरे गराएको हुन सक्छ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</a:p>
          <a:p>
            <a:pPr marL="0" indent="0" algn="just">
              <a:buNone/>
            </a:pPr>
            <a:endParaRPr lang="ne-NP" sz="2400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76CB9457-786E-47A2-8C74-8265FCD6FEE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FFEA2EA0-1535-4028-A01D-088A38C751F3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कृषक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44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4048</TotalTime>
  <Words>1716</Words>
  <Application>Microsoft Office PowerPoint</Application>
  <PresentationFormat>Custom</PresentationFormat>
  <Paragraphs>184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राष्ट्रिय कृषिगणना २०७८ गणक तथा सुपरिवेक्षकको तालिम मितिः चैत २५, २०७८   ‍‍‍‍‍जिल्ला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अक्सर बसोबास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511</cp:revision>
  <dcterms:created xsi:type="dcterms:W3CDTF">2006-08-16T00:00:00Z</dcterms:created>
  <dcterms:modified xsi:type="dcterms:W3CDTF">2022-04-05T08:58:06Z</dcterms:modified>
</cp:coreProperties>
</file>